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22"/>
  </p:handoutMasterIdLst>
  <p:sldIdLst>
    <p:sldId id="258" r:id="rId3"/>
    <p:sldId id="279" r:id="rId4"/>
    <p:sldId id="272" r:id="rId5"/>
    <p:sldId id="259" r:id="rId6"/>
    <p:sldId id="273" r:id="rId7"/>
    <p:sldId id="274" r:id="rId8"/>
    <p:sldId id="280" r:id="rId9"/>
    <p:sldId id="313" r:id="rId10"/>
    <p:sldId id="314" r:id="rId11"/>
    <p:sldId id="283" r:id="rId12"/>
    <p:sldId id="284" r:id="rId13"/>
    <p:sldId id="285" r:id="rId14"/>
    <p:sldId id="306" r:id="rId16"/>
    <p:sldId id="287" r:id="rId17"/>
    <p:sldId id="308" r:id="rId18"/>
    <p:sldId id="307" r:id="rId19"/>
    <p:sldId id="262"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68" d="100"/>
          <a:sy n="68" d="100"/>
        </p:scale>
        <p:origin x="540" y="48"/>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6" name="Text Placeholder 3"/>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6" name="Content Placeholder 3"/>
          <p:cNvSpPr>
            <a:spLocks noGrp="1"/>
          </p:cNvSpPr>
          <p:nvPr>
            <p:ph sz="half" idx="2"/>
          </p:nvPr>
        </p:nvSpPr>
        <p:spPr>
          <a:xfrm>
            <a:off x="646592" y="2642893"/>
            <a:ext cx="3481526" cy="26717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22" name="Content Placeholder 3"/>
          <p:cNvSpPr>
            <a:spLocks noGrp="1"/>
          </p:cNvSpPr>
          <p:nvPr>
            <p:ph sz="half" idx="11"/>
          </p:nvPr>
        </p:nvSpPr>
        <p:spPr>
          <a:xfrm>
            <a:off x="4261284" y="2642893"/>
            <a:ext cx="3481526" cy="26717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28" name="Content Placeholder 3"/>
          <p:cNvSpPr>
            <a:spLocks noGrp="1"/>
          </p:cNvSpPr>
          <p:nvPr>
            <p:ph sz="half" idx="15"/>
          </p:nvPr>
        </p:nvSpPr>
        <p:spPr>
          <a:xfrm>
            <a:off x="7867095" y="2642893"/>
            <a:ext cx="3481526" cy="26717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p:cNvSpPr>
            <a:spLocks noGrp="1"/>
          </p:cNvSpPr>
          <p:nvPr>
            <p:ph sz="half" idx="1"/>
          </p:nvPr>
        </p:nvSpPr>
        <p:spPr>
          <a:xfrm>
            <a:off x="847078" y="2248273"/>
            <a:ext cx="5181600" cy="4122567"/>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4" name="Content Placeholder 3"/>
          <p:cNvSpPr>
            <a:spLocks noGrp="1"/>
          </p:cNvSpPr>
          <p:nvPr>
            <p:ph sz="half" idx="2"/>
          </p:nvPr>
        </p:nvSpPr>
        <p:spPr>
          <a:xfrm>
            <a:off x="6181078" y="2248273"/>
            <a:ext cx="5181600" cy="4122567"/>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598846" y="1722268"/>
            <a:ext cx="3521476" cy="3760804"/>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0" name="Content Placeholder 2"/>
          <p:cNvSpPr>
            <a:spLocks noGrp="1"/>
          </p:cNvSpPr>
          <p:nvPr>
            <p:ph sz="half" idx="10"/>
          </p:nvPr>
        </p:nvSpPr>
        <p:spPr>
          <a:xfrm>
            <a:off x="4250527" y="1722268"/>
            <a:ext cx="3521476" cy="3760804"/>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1" name="Content Placeholder 2"/>
          <p:cNvSpPr>
            <a:spLocks noGrp="1"/>
          </p:cNvSpPr>
          <p:nvPr>
            <p:ph sz="half" idx="11"/>
          </p:nvPr>
        </p:nvSpPr>
        <p:spPr>
          <a:xfrm>
            <a:off x="7902208" y="1722268"/>
            <a:ext cx="3521476" cy="3760804"/>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p:cNvSpPr>
            <a:spLocks noGrp="1"/>
          </p:cNvSpPr>
          <p:nvPr>
            <p:ph sz="half" idx="1"/>
          </p:nvPr>
        </p:nvSpPr>
        <p:spPr>
          <a:xfrm>
            <a:off x="1342007" y="2120657"/>
            <a:ext cx="4557943" cy="4122567"/>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5" name="Content Placeholder 2"/>
          <p:cNvSpPr>
            <a:spLocks noGrp="1"/>
          </p:cNvSpPr>
          <p:nvPr>
            <p:ph sz="half" idx="10"/>
          </p:nvPr>
        </p:nvSpPr>
        <p:spPr>
          <a:xfrm>
            <a:off x="6009443" y="2147290"/>
            <a:ext cx="4840549" cy="4122567"/>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p:cNvSpPr>
            <a:spLocks noGrp="1"/>
          </p:cNvSpPr>
          <p:nvPr>
            <p:ph sz="half" idx="1"/>
          </p:nvPr>
        </p:nvSpPr>
        <p:spPr>
          <a:xfrm>
            <a:off x="847078" y="2248273"/>
            <a:ext cx="5181600" cy="4122567"/>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4" name="Content Placeholder 3"/>
          <p:cNvSpPr>
            <a:spLocks noGrp="1"/>
          </p:cNvSpPr>
          <p:nvPr>
            <p:ph sz="half" idx="2"/>
          </p:nvPr>
        </p:nvSpPr>
        <p:spPr>
          <a:xfrm>
            <a:off x="6181078" y="2248273"/>
            <a:ext cx="5181600" cy="4122567"/>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p:cNvSpPr>
            <a:spLocks noGrp="1"/>
          </p:cNvSpPr>
          <p:nvPr>
            <p:ph sz="half" idx="1"/>
          </p:nvPr>
        </p:nvSpPr>
        <p:spPr>
          <a:xfrm>
            <a:off x="914400" y="1697857"/>
            <a:ext cx="5181600" cy="4122567"/>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28" name="Content Placeholder 3"/>
          <p:cNvSpPr>
            <a:spLocks noGrp="1"/>
          </p:cNvSpPr>
          <p:nvPr>
            <p:ph sz="half" idx="2"/>
          </p:nvPr>
        </p:nvSpPr>
        <p:spPr>
          <a:xfrm>
            <a:off x="6248400" y="1697857"/>
            <a:ext cx="5181600" cy="4122567"/>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11" name="Content Placeholder 3"/>
          <p:cNvSpPr>
            <a:spLocks noGrp="1"/>
          </p:cNvSpPr>
          <p:nvPr>
            <p:ph sz="half" idx="2"/>
          </p:nvPr>
        </p:nvSpPr>
        <p:spPr>
          <a:xfrm>
            <a:off x="839788" y="3299842"/>
            <a:ext cx="5157787" cy="26717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4" name="Text Placeholder 4"/>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15" name="Content Placeholder 5"/>
          <p:cNvSpPr>
            <a:spLocks noGrp="1"/>
          </p:cNvSpPr>
          <p:nvPr>
            <p:ph sz="quarter" idx="4"/>
          </p:nvPr>
        </p:nvSpPr>
        <p:spPr>
          <a:xfrm>
            <a:off x="6065664" y="3299842"/>
            <a:ext cx="5183188" cy="2671762"/>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4" name="Text Placeholder 3"/>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sp>
        <p:nvSpPr>
          <p:cNvPr id="7" name="Content Placeholder 3"/>
          <p:cNvSpPr>
            <a:spLocks noGrp="1"/>
          </p:cNvSpPr>
          <p:nvPr>
            <p:ph sz="half" idx="2"/>
          </p:nvPr>
        </p:nvSpPr>
        <p:spPr>
          <a:xfrm>
            <a:off x="839788" y="3299842"/>
            <a:ext cx="5157787" cy="26717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9" name="Content Placeholder 5"/>
          <p:cNvSpPr>
            <a:spLocks noGrp="1"/>
          </p:cNvSpPr>
          <p:nvPr>
            <p:ph sz="quarter" idx="4"/>
          </p:nvPr>
        </p:nvSpPr>
        <p:spPr>
          <a:xfrm>
            <a:off x="6065664" y="3299842"/>
            <a:ext cx="5183188" cy="2671762"/>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 name="Text Placeholder 2"/>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p:cNvSpPr txBox="1"/>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0.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328854" y="890967"/>
            <a:ext cx="3048504" cy="2988000"/>
          </a:xfrm>
          <a:prstGeom prst="rect">
            <a:avLst/>
          </a:prstGeom>
        </p:spPr>
      </p:pic>
      <p:sp>
        <p:nvSpPr>
          <p:cNvPr id="4" name="Title 1"/>
          <p:cNvSpPr txBox="1"/>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p:cNvSpPr txBox="1"/>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endParaRPr lang="en-US" sz="3200" spc="-150" dirty="0">
              <a:latin typeface="Helvetica"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26456" y="1183190"/>
            <a:ext cx="9930455" cy="617855"/>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 Scenario 1: We have used </a:t>
            </a:r>
            <a:r>
              <a:rPr lang="en-IN" sz="3200" b="1" dirty="0" err="1">
                <a:effectLst/>
                <a:latin typeface="Calibri" panose="020F0502020204030204" pitchFamily="34" charset="0"/>
                <a:ea typeface="Calibri" panose="020F0502020204030204" pitchFamily="34" charset="0"/>
                <a:cs typeface="Times New Roman" panose="02020603050405020304" pitchFamily="18" charset="0"/>
              </a:rPr>
              <a:t>Hbase</a:t>
            </a:r>
            <a:r>
              <a:rPr lang="en-IN" sz="3200" b="1" dirty="0">
                <a:effectLst/>
                <a:latin typeface="Calibri" panose="020F0502020204030204" pitchFamily="34" charset="0"/>
                <a:ea typeface="Calibri" panose="020F0502020204030204" pitchFamily="34" charset="0"/>
                <a:cs typeface="Times New Roman" panose="02020603050405020304" pitchFamily="18" charset="0"/>
              </a:rPr>
              <a:t> fo</a:t>
            </a:r>
            <a:r>
              <a:rPr lang="en-IN" sz="3200" b="1" dirty="0">
                <a:latin typeface="Calibri" panose="020F0502020204030204" pitchFamily="34" charset="0"/>
                <a:ea typeface="Calibri" panose="020F0502020204030204" pitchFamily="34" charset="0"/>
                <a:cs typeface="Times New Roman" panose="02020603050405020304" pitchFamily="18" charset="0"/>
              </a:rPr>
              <a:t>r thi</a:t>
            </a:r>
            <a:r>
              <a:rPr lang="en-US" altLang="en-IN" sz="3200" b="1" dirty="0">
                <a:latin typeface="Calibri" panose="020F0502020204030204" pitchFamily="34" charset="0"/>
                <a:ea typeface="Calibri" panose="020F0502020204030204" pitchFamily="34" charset="0"/>
                <a:cs typeface="Times New Roman" panose="02020603050405020304" pitchFamily="18" charset="0"/>
              </a:rPr>
              <a:t>s scenario</a:t>
            </a:r>
            <a:endParaRPr lang="en-US" altLang="en-IN" sz="3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p:cNvSpPr txBox="1"/>
          <p:nvPr/>
        </p:nvSpPr>
        <p:spPr>
          <a:xfrm>
            <a:off x="1326507" y="1976033"/>
            <a:ext cx="9199993" cy="398780"/>
          </a:xfrm>
          <a:prstGeom prst="rect">
            <a:avLst/>
          </a:prstGeom>
          <a:noFill/>
        </p:spPr>
        <p:txBody>
          <a:bodyPr wrap="square" rtlCol="0">
            <a:spAutoFit/>
          </a:bodyPr>
          <a:lstStyle/>
          <a:p>
            <a:r>
              <a:rPr lang="en-US" sz="2000" b="1" dirty="0"/>
              <a:t>Created Table in </a:t>
            </a:r>
            <a:r>
              <a:rPr lang="en-US" sz="2000" b="1" dirty="0" err="1"/>
              <a:t>Hbase</a:t>
            </a:r>
            <a:r>
              <a:rPr lang="en-US" sz="2000" b="1" dirty="0"/>
              <a:t>.</a:t>
            </a:r>
            <a:endParaRPr lang="en-US" sz="2000" b="1" dirty="0"/>
          </a:p>
        </p:txBody>
      </p:sp>
      <p:sp>
        <p:nvSpPr>
          <p:cNvPr id="12" name="TextBox 11"/>
          <p:cNvSpPr txBox="1"/>
          <p:nvPr/>
        </p:nvSpPr>
        <p:spPr>
          <a:xfrm>
            <a:off x="1421683" y="3979612"/>
            <a:ext cx="10000650" cy="398780"/>
          </a:xfrm>
          <a:prstGeom prst="rect">
            <a:avLst/>
          </a:prstGeom>
          <a:noFill/>
        </p:spPr>
        <p:txBody>
          <a:bodyPr wrap="square" rtlCol="0">
            <a:spAutoFit/>
          </a:bodyPr>
          <a:lstStyle/>
          <a:p>
            <a:r>
              <a:rPr lang="en-US" sz="2000" b="1" dirty="0"/>
              <a:t>We used Sqoop to import data from MySQL to </a:t>
            </a:r>
            <a:r>
              <a:rPr lang="en-US" sz="2000" b="1" dirty="0" err="1"/>
              <a:t>Hbase</a:t>
            </a:r>
            <a:r>
              <a:rPr lang="en-US" sz="2000" b="1" dirty="0"/>
              <a:t>.</a:t>
            </a:r>
            <a:endParaRPr lang="en-US" sz="2000" b="1" dirty="0"/>
          </a:p>
        </p:txBody>
      </p:sp>
      <p:pic>
        <p:nvPicPr>
          <p:cNvPr id="2" name="Content Placeholder 1"/>
          <p:cNvPicPr>
            <a:picLocks noChangeAspect="1"/>
          </p:cNvPicPr>
          <p:nvPr>
            <p:ph sz="half" idx="4294967295"/>
          </p:nvPr>
        </p:nvPicPr>
        <p:blipFill>
          <a:blip r:embed="rId1"/>
          <a:stretch>
            <a:fillRect/>
          </a:stretch>
        </p:blipFill>
        <p:spPr>
          <a:xfrm>
            <a:off x="1421765" y="2468880"/>
            <a:ext cx="9009380" cy="566420"/>
          </a:xfrm>
          <a:prstGeom prst="rect">
            <a:avLst/>
          </a:prstGeom>
        </p:spPr>
      </p:pic>
      <p:pic>
        <p:nvPicPr>
          <p:cNvPr id="6" name="Content Placeholder 5"/>
          <p:cNvPicPr>
            <a:picLocks noChangeAspect="1"/>
          </p:cNvPicPr>
          <p:nvPr>
            <p:ph sz="half" idx="4294967295"/>
          </p:nvPr>
        </p:nvPicPr>
        <p:blipFill>
          <a:blip r:embed="rId2"/>
          <a:stretch>
            <a:fillRect/>
          </a:stretch>
        </p:blipFill>
        <p:spPr>
          <a:xfrm>
            <a:off x="1421765" y="4483735"/>
            <a:ext cx="9201785" cy="553720"/>
          </a:xfrm>
          <a:prstGeom prst="rect">
            <a:avLst/>
          </a:prstGeom>
        </p:spPr>
      </p:pic>
      <p:sp>
        <p:nvSpPr>
          <p:cNvPr id="8" name="Text Box 7"/>
          <p:cNvSpPr txBox="1"/>
          <p:nvPr/>
        </p:nvSpPr>
        <p:spPr>
          <a:xfrm>
            <a:off x="3703320" y="116205"/>
            <a:ext cx="3726180" cy="398780"/>
          </a:xfrm>
          <a:prstGeom prst="rect">
            <a:avLst/>
          </a:prstGeom>
          <a:noFill/>
        </p:spPr>
        <p:txBody>
          <a:bodyPr wrap="square" rtlCol="0">
            <a:spAutoFit/>
            <a:scene3d>
              <a:camera prst="orthographicFront"/>
              <a:lightRig rig="threePt" dir="t"/>
            </a:scene3d>
          </a:bodyPr>
          <a:p>
            <a:r>
              <a:rPr lang="en-IN" altLang="en-US" sz="2000">
                <a:ln w="22225">
                  <a:solidFill>
                    <a:schemeClr val="accent2"/>
                  </a:solidFill>
                  <a:prstDash val="solid"/>
                </a:ln>
                <a:solidFill>
                  <a:schemeClr val="accent2">
                    <a:lumMod val="40000"/>
                    <a:lumOff val="60000"/>
                  </a:schemeClr>
                </a:solidFill>
                <a:effectLst/>
              </a:rPr>
              <a:t>HBASE</a:t>
            </a:r>
            <a:endParaRPr lang="en-IN" altLang="en-US" sz="20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734" y="1753770"/>
            <a:ext cx="7748337" cy="398780"/>
          </a:xfrm>
          <a:prstGeom prst="rect">
            <a:avLst/>
          </a:prstGeom>
          <a:noFill/>
        </p:spPr>
        <p:txBody>
          <a:bodyPr wrap="square" rtlCol="0">
            <a:spAutoFit/>
          </a:bodyPr>
          <a:lstStyle/>
          <a:p>
            <a:r>
              <a:rPr lang="en-US" sz="2000" b="1" dirty="0"/>
              <a:t>Display out first 5 columns. </a:t>
            </a:r>
            <a:endParaRPr lang="en-US" sz="2000" b="1" dirty="0"/>
          </a:p>
        </p:txBody>
      </p:sp>
      <p:pic>
        <p:nvPicPr>
          <p:cNvPr id="2" name="Content Placeholder 1"/>
          <p:cNvPicPr>
            <a:picLocks noChangeAspect="1"/>
          </p:cNvPicPr>
          <p:nvPr>
            <p:ph sz="half" idx="4294967295"/>
          </p:nvPr>
        </p:nvPicPr>
        <p:blipFill>
          <a:blip r:embed="rId1"/>
          <a:stretch>
            <a:fillRect/>
          </a:stretch>
        </p:blipFill>
        <p:spPr>
          <a:xfrm>
            <a:off x="534035" y="2609215"/>
            <a:ext cx="11657965" cy="1965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150" y="962025"/>
            <a:ext cx="11344910" cy="1830070"/>
          </a:xfrm>
          <a:prstGeom prst="rect">
            <a:avLst/>
          </a:prstGeom>
          <a:noFill/>
        </p:spPr>
        <p:txBody>
          <a:bodyPr wrap="square" rtlCol="0">
            <a:spAutoFit/>
          </a:bodyPr>
          <a:lstStyle/>
          <a:p>
            <a:r>
              <a:rPr lang="en-US" sz="1900" b="1"/>
              <a:t>Scenario: We have NYSE stock data set. One file has the maximum stock price of the previous day consisting of stock symbol</a:t>
            </a:r>
            <a:endParaRPr lang="en-US" sz="1900" b="1"/>
          </a:p>
          <a:p>
            <a:r>
              <a:rPr lang="en-US" sz="1900" b="1"/>
              <a:t>of the company and the previous max price. The other is streaming data each record of which consists of the stock</a:t>
            </a:r>
            <a:endParaRPr lang="en-US" sz="1900" b="1"/>
          </a:p>
          <a:p>
            <a:r>
              <a:rPr lang="en-US" sz="1900" b="1"/>
              <a:t>symbol, time stamp in HH:MM:SS format and the current stock price.</a:t>
            </a:r>
            <a:endParaRPr lang="en-US" sz="1900" b="1"/>
          </a:p>
          <a:p>
            <a:r>
              <a:rPr lang="en-US" dirty="0"/>
              <a:t> </a:t>
            </a:r>
            <a:endParaRPr lang="en-US" dirty="0"/>
          </a:p>
        </p:txBody>
      </p:sp>
      <p:sp>
        <p:nvSpPr>
          <p:cNvPr id="8" name="Text Box 7"/>
          <p:cNvSpPr txBox="1"/>
          <p:nvPr/>
        </p:nvSpPr>
        <p:spPr>
          <a:xfrm>
            <a:off x="8706485" y="144780"/>
            <a:ext cx="3024505"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STREAMING ANALYSIS</a:t>
            </a:r>
            <a:endParaRPr lang="en-IN" altLang="en-US">
              <a:ln w="22225">
                <a:solidFill>
                  <a:schemeClr val="accent2"/>
                </a:solidFill>
                <a:prstDash val="solid"/>
              </a:ln>
              <a:solidFill>
                <a:schemeClr val="accent2">
                  <a:lumMod val="40000"/>
                  <a:lumOff val="60000"/>
                </a:schemeClr>
              </a:solidFill>
              <a:effectLst/>
            </a:endParaRPr>
          </a:p>
        </p:txBody>
      </p:sp>
      <p:pic>
        <p:nvPicPr>
          <p:cNvPr id="9" name="Content Placeholder 8"/>
          <p:cNvPicPr>
            <a:picLocks noChangeAspect="1"/>
          </p:cNvPicPr>
          <p:nvPr>
            <p:ph sz="half" idx="4294967295"/>
          </p:nvPr>
        </p:nvPicPr>
        <p:blipFill>
          <a:blip r:embed="rId1"/>
          <a:stretch>
            <a:fillRect/>
          </a:stretch>
        </p:blipFill>
        <p:spPr>
          <a:xfrm>
            <a:off x="540385" y="2522855"/>
            <a:ext cx="11296650" cy="38030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sz="half" idx="1"/>
          </p:nvPr>
        </p:nvPicPr>
        <p:blipFill>
          <a:blip r:embed="rId1"/>
          <a:stretch>
            <a:fillRect/>
          </a:stretch>
        </p:blipFill>
        <p:spPr>
          <a:xfrm>
            <a:off x="824230" y="1472565"/>
            <a:ext cx="10781665" cy="45148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2375" y="1203325"/>
            <a:ext cx="10310495" cy="1476375"/>
          </a:xfrm>
          <a:prstGeom prst="rect">
            <a:avLst/>
          </a:prstGeom>
          <a:noFill/>
        </p:spPr>
        <p:txBody>
          <a:bodyPr wrap="square" rtlCol="0">
            <a:spAutoFit/>
          </a:bodyPr>
          <a:lstStyle/>
          <a:p>
            <a:r>
              <a:rPr lang="en-US" b="1"/>
              <a:t>scenario:There are too many decimal places for mean and stddev in the describe() dataframe. Format the  numbers to just show up to two decimal places. Pay careful attention to the datatypes that .describe() returns, we didn't cover how to do this exact formatting, but we covered something very similar. </a:t>
            </a:r>
            <a:endParaRPr lang="en-US" b="1"/>
          </a:p>
          <a:p>
            <a:endParaRPr lang="en-US" b="1" dirty="0"/>
          </a:p>
        </p:txBody>
      </p:sp>
      <p:pic>
        <p:nvPicPr>
          <p:cNvPr id="51" name="Picture 36"/>
          <p:cNvPicPr>
            <a:picLocks noChangeAspect="1"/>
          </p:cNvPicPr>
          <p:nvPr>
            <p:ph sz="half" idx="4294967295"/>
          </p:nvPr>
        </p:nvPicPr>
        <p:blipFill>
          <a:blip r:embed="rId1"/>
          <a:stretch>
            <a:fillRect/>
          </a:stretch>
        </p:blipFill>
        <p:spPr>
          <a:xfrm>
            <a:off x="1383665" y="2380615"/>
            <a:ext cx="10149205" cy="3665855"/>
          </a:xfrm>
          <a:prstGeom prst="rect">
            <a:avLst/>
          </a:prstGeom>
          <a:noFill/>
          <a:ln>
            <a:noFill/>
          </a:ln>
        </p:spPr>
      </p:pic>
      <p:sp>
        <p:nvSpPr>
          <p:cNvPr id="5" name="Text Box 4"/>
          <p:cNvSpPr txBox="1"/>
          <p:nvPr/>
        </p:nvSpPr>
        <p:spPr>
          <a:xfrm>
            <a:off x="8268970" y="259715"/>
            <a:ext cx="4014470"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SPARK-SQL</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 name="Picture 38"/>
          <p:cNvPicPr>
            <a:picLocks noChangeAspect="1"/>
          </p:cNvPicPr>
          <p:nvPr>
            <p:ph sz="half" idx="1"/>
          </p:nvPr>
        </p:nvPicPr>
        <p:blipFill>
          <a:blip r:embed="rId1"/>
          <a:stretch>
            <a:fillRect/>
          </a:stretch>
        </p:blipFill>
        <p:spPr>
          <a:xfrm>
            <a:off x="1017905" y="1228090"/>
            <a:ext cx="10311130" cy="514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Picture 37"/>
          <p:cNvPicPr>
            <a:picLocks noChangeAspect="1"/>
          </p:cNvPicPr>
          <p:nvPr>
            <p:ph sz="half" idx="4294967295"/>
          </p:nvPr>
        </p:nvPicPr>
        <p:blipFill>
          <a:blip r:embed="rId1"/>
          <a:stretch>
            <a:fillRect/>
          </a:stretch>
        </p:blipFill>
        <p:spPr>
          <a:xfrm>
            <a:off x="566420" y="2265680"/>
            <a:ext cx="10713720" cy="3958590"/>
          </a:xfrm>
          <a:prstGeom prst="rect">
            <a:avLst/>
          </a:prstGeom>
          <a:noFill/>
          <a:ln>
            <a:noFill/>
          </a:ln>
        </p:spPr>
      </p:pic>
      <p:sp>
        <p:nvSpPr>
          <p:cNvPr id="3" name="Text Box 2"/>
          <p:cNvSpPr txBox="1"/>
          <p:nvPr/>
        </p:nvSpPr>
        <p:spPr>
          <a:xfrm>
            <a:off x="689610" y="1743075"/>
            <a:ext cx="3289300" cy="368300"/>
          </a:xfrm>
          <a:prstGeom prst="rect">
            <a:avLst/>
          </a:prstGeom>
          <a:noFill/>
        </p:spPr>
        <p:txBody>
          <a:bodyPr wrap="square" rtlCol="0">
            <a:spAutoFit/>
          </a:bodyPr>
          <a:p>
            <a:r>
              <a:rPr lang="en-US" b="1"/>
              <a:t>OUTPUT:</a:t>
            </a:r>
            <a:endParaRPr lang="en-US"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3088005" y="484505"/>
            <a:ext cx="5181600" cy="1144270"/>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Power BI Dashboard</a:t>
            </a:r>
            <a:br>
              <a:rPr lang="en-IN" sz="3200" b="1" dirty="0">
                <a:latin typeface="Calibri" panose="020F0502020204030204" pitchFamily="34" charset="0"/>
                <a:ea typeface="Calibri" panose="020F0502020204030204" pitchFamily="34" charset="0"/>
                <a:cs typeface="Times New Roman" panose="02020603050405020304" pitchFamily="18" charset="0"/>
              </a:rPr>
            </a:br>
            <a:endParaRPr lang="en-IN" sz="3200"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Content Placeholder 3"/>
          <p:cNvPicPr>
            <a:picLocks noChangeAspect="1"/>
          </p:cNvPicPr>
          <p:nvPr>
            <p:ph sz="half" idx="4294967295"/>
          </p:nvPr>
        </p:nvPicPr>
        <p:blipFill>
          <a:blip r:embed="rId1"/>
          <a:stretch>
            <a:fillRect/>
          </a:stretch>
        </p:blipFill>
        <p:spPr>
          <a:xfrm>
            <a:off x="1572895" y="1337945"/>
            <a:ext cx="9046210" cy="50793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dirty="0"/>
              <a:t>Thank You</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132339" y="3230530"/>
            <a:ext cx="7549516" cy="823912"/>
          </a:xfrm>
        </p:spPr>
        <p:txBody>
          <a:bodyPr/>
          <a:lstStyle/>
          <a:p>
            <a:r>
              <a:rPr lang="en-IN" sz="4400" dirty="0"/>
              <a:t>Walmart Project Analysis and Stock Project</a:t>
            </a:r>
            <a:endParaRPr lang="en-IN"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1852" y="1298124"/>
            <a:ext cx="3540702"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Overview: </a:t>
            </a:r>
            <a:endParaRPr lang="en-IN" sz="3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800735" y="2207260"/>
            <a:ext cx="10591165" cy="3415030"/>
          </a:xfrm>
          <a:prstGeom prst="rect">
            <a:avLst/>
          </a:prstGeom>
          <a:noFill/>
        </p:spPr>
        <p:txBody>
          <a:bodyPr wrap="square">
            <a:spAutoFit/>
          </a:bodyPr>
          <a:lstStyle/>
          <a:p>
            <a:pPr marL="342900" lvl="0" indent="-342900">
              <a:lnSpc>
                <a:spcPct val="200000"/>
              </a:lnSpc>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Method for Investors and Traders to make Buying and Selling Decisions. Fundamental hare Market Analysis is about using Real data to evaluate a Stock's Value.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Developed analysis that allows trading firms to analyze large patterns of stock market data and loop For possible permutations to increase returns and reduce risk. Performing the Financial Analysis on Historic Stock Market Data such as calculating various risks, returns, etc.</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endParaRPr lang="en-IN" sz="3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p:cNvSpPr/>
          <p:nvPr/>
        </p:nvSpPr>
        <p:spPr>
          <a:xfrm>
            <a:off x="2446576"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p:cNvGrpSpPr/>
          <p:nvPr/>
        </p:nvGrpSpPr>
        <p:grpSpPr>
          <a:xfrm>
            <a:off x="4797138" y="2498437"/>
            <a:ext cx="2133600" cy="2098964"/>
            <a:chOff x="3851566" y="2955637"/>
            <a:chExt cx="2133600" cy="2098964"/>
          </a:xfrm>
        </p:grpSpPr>
        <p:sp>
          <p:nvSpPr>
            <p:cNvPr id="8" name="Rectangle: Rounded Corners 7"/>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p:cNvSpPr txBox="1"/>
            <p:nvPr/>
          </p:nvSpPr>
          <p:spPr>
            <a:xfrm>
              <a:off x="4104296" y="3376007"/>
              <a:ext cx="1549400" cy="12579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GB" sz="2000" b="1" dirty="0"/>
                <a:t>HIVE</a:t>
              </a:r>
              <a:endParaRPr lang="en-US" altLang="en-GB" sz="2000" b="1" dirty="0"/>
            </a:p>
            <a:p>
              <a:pPr marL="0" indent="0">
                <a:buNone/>
              </a:pPr>
              <a:r>
                <a:rPr lang="en-US" altLang="en-GB" sz="2000" b="1" dirty="0"/>
                <a:t>HBASE</a:t>
              </a:r>
              <a:endParaRPr lang="en-US" altLang="en-GB" sz="2000" b="1" dirty="0"/>
            </a:p>
          </p:txBody>
        </p:sp>
      </p:grpSp>
      <p:grpSp>
        <p:nvGrpSpPr>
          <p:cNvPr id="11" name="Group 10"/>
          <p:cNvGrpSpPr/>
          <p:nvPr/>
        </p:nvGrpSpPr>
        <p:grpSpPr>
          <a:xfrm>
            <a:off x="7069114" y="2498437"/>
            <a:ext cx="2139950" cy="2098964"/>
            <a:chOff x="6123542" y="2955637"/>
            <a:chExt cx="2139950" cy="2098964"/>
          </a:xfrm>
        </p:grpSpPr>
        <p:sp>
          <p:nvSpPr>
            <p:cNvPr id="12" name="Rectangle: Rounded Corners 11"/>
            <p:cNvSpPr/>
            <p:nvPr/>
          </p:nvSpPr>
          <p:spPr>
            <a:xfrm>
              <a:off x="6123542"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p:cNvSpPr txBox="1"/>
            <p:nvPr/>
          </p:nvSpPr>
          <p:spPr>
            <a:xfrm>
              <a:off x="6183867" y="3733512"/>
              <a:ext cx="2079625" cy="8489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GB" sz="1600" b="1" dirty="0"/>
                <a:t>PYSPARK</a:t>
              </a:r>
              <a:endParaRPr lang="en-US" altLang="en-GB" sz="1600" b="1" dirty="0"/>
            </a:p>
            <a:p>
              <a:pPr marL="0" indent="0">
                <a:buNone/>
              </a:pPr>
              <a:r>
                <a:rPr lang="en-US" altLang="en-GB" sz="1600" b="1" dirty="0"/>
                <a:t>SPARK SQL</a:t>
              </a:r>
              <a:endParaRPr lang="en-US" altLang="en-GB" sz="1600" b="1" dirty="0"/>
            </a:p>
            <a:p>
              <a:pPr marL="0" indent="0">
                <a:buNone/>
              </a:pPr>
              <a:r>
                <a:rPr lang="en-US" altLang="en-GB" sz="1600" b="1" dirty="0"/>
                <a:t>SPARK STREAMING</a:t>
              </a:r>
              <a:endParaRPr lang="en-US" altLang="en-GB" sz="1600" b="1" dirty="0"/>
            </a:p>
          </p:txBody>
        </p:sp>
      </p:grpSp>
      <p:grpSp>
        <p:nvGrpSpPr>
          <p:cNvPr id="15" name="Group 14"/>
          <p:cNvGrpSpPr/>
          <p:nvPr/>
        </p:nvGrpSpPr>
        <p:grpSpPr>
          <a:xfrm>
            <a:off x="9369818" y="2498437"/>
            <a:ext cx="2133600" cy="2098964"/>
            <a:chOff x="8548258" y="2955637"/>
            <a:chExt cx="2133600" cy="2098964"/>
          </a:xfrm>
        </p:grpSpPr>
        <p:sp>
          <p:nvSpPr>
            <p:cNvPr id="16" name="Rectangle: Rounded Corners 15"/>
            <p:cNvSpPr/>
            <p:nvPr/>
          </p:nvSpPr>
          <p:spPr>
            <a:xfrm>
              <a:off x="8548258"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2"/>
            <p:cNvSpPr txBox="1"/>
            <p:nvPr/>
          </p:nvSpPr>
          <p:spPr>
            <a:xfrm>
              <a:off x="8853738" y="3733959"/>
              <a:ext cx="1425140" cy="7627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err="1"/>
                <a:t>PowerBI</a:t>
              </a:r>
              <a:endParaRPr lang="en-GB" sz="2000" b="1" dirty="0"/>
            </a:p>
          </p:txBody>
        </p:sp>
      </p:grpSp>
      <p:sp>
        <p:nvSpPr>
          <p:cNvPr id="19" name="Content Placeholder 2"/>
          <p:cNvSpPr txBox="1"/>
          <p:nvPr/>
        </p:nvSpPr>
        <p:spPr>
          <a:xfrm>
            <a:off x="2974922" y="3276759"/>
            <a:ext cx="1360833" cy="6745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GB" b="1" dirty="0"/>
              <a:t>RDBMS</a:t>
            </a:r>
            <a:r>
              <a:rPr lang="en-GB" b="1" dirty="0"/>
              <a:t>	</a:t>
            </a:r>
            <a:endParaRPr lang="en-GB"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8" y="1325488"/>
            <a:ext cx="7524564" cy="4247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Libraries/Packages/Features Used:</a:t>
            </a:r>
            <a:endParaRPr lang="en-IN" sz="3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1659118" y="2090172"/>
            <a:ext cx="10532882" cy="2014855"/>
          </a:xfrm>
          <a:prstGeom prst="rect">
            <a:avLst/>
          </a:prstGeom>
          <a:noFill/>
        </p:spPr>
        <p:txBody>
          <a:bodyPr wrap="square" rtlCol="0">
            <a:spAutoFit/>
          </a:bodyPr>
          <a:lstStyle/>
          <a:p>
            <a:r>
              <a:rPr lang="en-US" sz="2500" dirty="0"/>
              <a:t>Findspark, pyspark, SparkSession,StreamingContext</a:t>
            </a:r>
            <a:endParaRPr lang="en-US" sz="2500" dirty="0"/>
          </a:p>
          <a:p>
            <a:endParaRPr lang="en-US" sz="2500" dirty="0"/>
          </a:p>
          <a:p>
            <a:r>
              <a:rPr lang="en-US" sz="2500" dirty="0"/>
              <a:t>StructField, IntegerType, StructType, StringType, FloatType, DateType</a:t>
            </a:r>
            <a:endParaRPr lang="en-US" sz="2500" dirty="0"/>
          </a:p>
          <a:p>
            <a:endParaRPr lang="en-US" sz="2500" dirty="0"/>
          </a:p>
          <a:p>
            <a:r>
              <a:rPr lang="en-US" sz="2500" dirty="0"/>
              <a:t>col, format_number</a:t>
            </a:r>
            <a:endParaRPr lang="en-US" sz="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ph sz="half" idx="4294967295"/>
          </p:nvPr>
        </p:nvPicPr>
        <p:blipFill>
          <a:blip r:embed="rId1"/>
          <a:stretch>
            <a:fillRect/>
          </a:stretch>
        </p:blipFill>
        <p:spPr>
          <a:xfrm>
            <a:off x="1118870" y="1534160"/>
            <a:ext cx="9954895" cy="4525010"/>
          </a:xfrm>
          <a:prstGeom prst="rect">
            <a:avLst/>
          </a:prstGeom>
        </p:spPr>
      </p:pic>
      <p:sp>
        <p:nvSpPr>
          <p:cNvPr id="5" name="Text Box 4"/>
          <p:cNvSpPr txBox="1"/>
          <p:nvPr/>
        </p:nvSpPr>
        <p:spPr>
          <a:xfrm>
            <a:off x="3346450" y="1534160"/>
            <a:ext cx="5083810" cy="368300"/>
          </a:xfrm>
          <a:prstGeom prst="rect">
            <a:avLst/>
          </a:prstGeom>
          <a:noFill/>
        </p:spPr>
        <p:txBody>
          <a:bodyPr wrap="square" rtlCol="0">
            <a:spAutoFit/>
          </a:bodyPr>
          <a:p>
            <a:pPr algn="ctr"/>
            <a:r>
              <a:rPr lang="en-IN" altLang="en-US" b="1">
                <a:ln w="22225">
                  <a:solidFill>
                    <a:schemeClr val="accent2"/>
                  </a:solidFill>
                  <a:prstDash val="solid"/>
                </a:ln>
                <a:solidFill>
                  <a:schemeClr val="accent2">
                    <a:lumMod val="40000"/>
                    <a:lumOff val="60000"/>
                  </a:schemeClr>
                </a:solidFill>
                <a:effectLst/>
              </a:rPr>
              <a:t>ARCHIETECTURE FLOW</a:t>
            </a:r>
            <a:endParaRPr lang="en-IN" altLang="en-US" b="1">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6484" y="1098193"/>
            <a:ext cx="4631748" cy="1225464"/>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Walmart Stock Analysis:</a:t>
            </a:r>
            <a:endParaRPr lang="en-IN" dirty="0"/>
          </a:p>
          <a:p>
            <a:endParaRPr lang="en-IN" dirty="0"/>
          </a:p>
        </p:txBody>
      </p:sp>
      <p:sp>
        <p:nvSpPr>
          <p:cNvPr id="4" name="TextBox 3"/>
          <p:cNvSpPr txBox="1"/>
          <p:nvPr/>
        </p:nvSpPr>
        <p:spPr>
          <a:xfrm>
            <a:off x="1335463" y="2413337"/>
            <a:ext cx="9521073" cy="1906905"/>
          </a:xfrm>
          <a:prstGeom prst="rect">
            <a:avLst/>
          </a:prstGeom>
          <a:noFill/>
        </p:spPr>
        <p:txBody>
          <a:bodyPr wrap="square" rtlCol="0">
            <a:spAutoFit/>
          </a:bodyPr>
          <a:lstStyle/>
          <a:p>
            <a:pPr marL="285750" indent="-285750">
              <a:buFont typeface="Arial" panose="020B0604020202020204" pitchFamily="34" charset="0"/>
              <a:buChar char="•"/>
            </a:pPr>
            <a:r>
              <a:rPr lang="en-US" sz="2500" dirty="0"/>
              <a:t>We have columns like Date, Open, Close, High, Low,  Volume, Adjusted Close.</a:t>
            </a:r>
            <a:endParaRPr lang="en-US" sz="2500" dirty="0"/>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We have 1258 records</a:t>
            </a:r>
            <a:r>
              <a:rPr lang="en-IN" altLang="en-US" sz="2500" dirty="0"/>
              <a:t> and with different stocklabels</a:t>
            </a:r>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59435" y="1115060"/>
            <a:ext cx="6988810" cy="368300"/>
          </a:xfrm>
          <a:prstGeom prst="rect">
            <a:avLst/>
          </a:prstGeom>
          <a:noFill/>
          <a:ln w="9525">
            <a:noFill/>
          </a:ln>
        </p:spPr>
        <p:txBody>
          <a:bodyPr wrap="square">
            <a:spAutoFit/>
          </a:bodyPr>
          <a:p>
            <a:pPr indent="0"/>
            <a:r>
              <a:rPr lang="en-US" b="1">
                <a:latin typeface="Calibri" panose="020F0502020204030204" pitchFamily="34" charset="0"/>
                <a:ea typeface="SimSun" panose="02010600030101010101" pitchFamily="2" charset="-122"/>
                <a:cs typeface="Times New Roman" panose="02020603050405020304" pitchFamily="18" charset="0"/>
              </a:rPr>
              <a:t>Created database Miniproject in mysql and created all tables in that db</a:t>
            </a:r>
            <a:endParaRPr lang="en-US"/>
          </a:p>
        </p:txBody>
      </p:sp>
      <p:pic>
        <p:nvPicPr>
          <p:cNvPr id="11" name="Content Placeholder 10"/>
          <p:cNvPicPr>
            <a:picLocks noChangeAspect="1"/>
          </p:cNvPicPr>
          <p:nvPr>
            <p:ph sz="half" idx="4294967295"/>
          </p:nvPr>
        </p:nvPicPr>
        <p:blipFill>
          <a:blip r:embed="rId1"/>
          <a:stretch>
            <a:fillRect/>
          </a:stretch>
        </p:blipFill>
        <p:spPr>
          <a:xfrm>
            <a:off x="344170" y="1440815"/>
            <a:ext cx="2468880" cy="1212850"/>
          </a:xfrm>
          <a:prstGeom prst="rect">
            <a:avLst/>
          </a:prstGeom>
        </p:spPr>
      </p:pic>
      <p:sp>
        <p:nvSpPr>
          <p:cNvPr id="3" name="Text Box 2"/>
          <p:cNvSpPr txBox="1"/>
          <p:nvPr/>
        </p:nvSpPr>
        <p:spPr>
          <a:xfrm>
            <a:off x="559435" y="3488055"/>
            <a:ext cx="8484235" cy="368300"/>
          </a:xfrm>
          <a:prstGeom prst="rect">
            <a:avLst/>
          </a:prstGeom>
          <a:noFill/>
          <a:ln w="9525">
            <a:noFill/>
          </a:ln>
        </p:spPr>
        <p:txBody>
          <a:bodyPr wrap="square">
            <a:spAutoFit/>
          </a:bodyPr>
          <a:p>
            <a:pPr indent="0"/>
            <a:r>
              <a:rPr lang="en-US" b="1">
                <a:latin typeface="Calibri" panose="020F0502020204030204" pitchFamily="34" charset="0"/>
                <a:ea typeface="SimSun" panose="02010600030101010101" pitchFamily="2" charset="-122"/>
                <a:cs typeface="Times New Roman" panose="02020603050405020304" pitchFamily="18" charset="0"/>
              </a:rPr>
              <a:t>Created tables structures for all table  in mysql database for loading data.</a:t>
            </a:r>
            <a:endParaRPr lang="en-US"/>
          </a:p>
        </p:txBody>
      </p:sp>
      <p:pic>
        <p:nvPicPr>
          <p:cNvPr id="4" name="Content Placeholder 3"/>
          <p:cNvPicPr>
            <a:picLocks noChangeAspect="1"/>
          </p:cNvPicPr>
          <p:nvPr>
            <p:ph sz="half" idx="4294967295"/>
          </p:nvPr>
        </p:nvPicPr>
        <p:blipFill>
          <a:blip r:embed="rId2"/>
          <a:stretch>
            <a:fillRect/>
          </a:stretch>
        </p:blipFill>
        <p:spPr>
          <a:xfrm>
            <a:off x="559435" y="3828415"/>
            <a:ext cx="9995535" cy="212725"/>
          </a:xfrm>
          <a:prstGeom prst="rect">
            <a:avLst/>
          </a:prstGeom>
        </p:spPr>
      </p:pic>
      <p:pic>
        <p:nvPicPr>
          <p:cNvPr id="6" name="Content Placeholder 5"/>
          <p:cNvPicPr>
            <a:picLocks noChangeAspect="1"/>
          </p:cNvPicPr>
          <p:nvPr>
            <p:ph sz="half" idx="4294967295"/>
          </p:nvPr>
        </p:nvPicPr>
        <p:blipFill>
          <a:blip r:embed="rId3"/>
          <a:stretch>
            <a:fillRect/>
          </a:stretch>
        </p:blipFill>
        <p:spPr>
          <a:xfrm>
            <a:off x="559435" y="4022090"/>
            <a:ext cx="9864090" cy="288290"/>
          </a:xfrm>
          <a:prstGeom prst="rect">
            <a:avLst/>
          </a:prstGeom>
        </p:spPr>
      </p:pic>
      <p:pic>
        <p:nvPicPr>
          <p:cNvPr id="7" name="Picture 6"/>
          <p:cNvPicPr>
            <a:picLocks noChangeAspect="1"/>
          </p:cNvPicPr>
          <p:nvPr/>
        </p:nvPicPr>
        <p:blipFill>
          <a:blip r:embed="rId4"/>
          <a:stretch>
            <a:fillRect/>
          </a:stretch>
        </p:blipFill>
        <p:spPr>
          <a:xfrm>
            <a:off x="559435" y="5027930"/>
            <a:ext cx="10133330" cy="394335"/>
          </a:xfrm>
          <a:prstGeom prst="rect">
            <a:avLst/>
          </a:prstGeom>
        </p:spPr>
      </p:pic>
      <p:pic>
        <p:nvPicPr>
          <p:cNvPr id="8" name="Picture 7"/>
          <p:cNvPicPr>
            <a:picLocks noChangeAspect="1"/>
          </p:cNvPicPr>
          <p:nvPr/>
        </p:nvPicPr>
        <p:blipFill>
          <a:blip r:embed="rId5"/>
          <a:stretch>
            <a:fillRect/>
          </a:stretch>
        </p:blipFill>
        <p:spPr>
          <a:xfrm>
            <a:off x="559435" y="4493895"/>
            <a:ext cx="10633710" cy="350520"/>
          </a:xfrm>
          <a:prstGeom prst="rect">
            <a:avLst/>
          </a:prstGeom>
        </p:spPr>
      </p:pic>
      <p:sp>
        <p:nvSpPr>
          <p:cNvPr id="5" name="Text Box 4"/>
          <p:cNvSpPr txBox="1"/>
          <p:nvPr/>
        </p:nvSpPr>
        <p:spPr>
          <a:xfrm>
            <a:off x="559435" y="5508625"/>
            <a:ext cx="6920230" cy="368300"/>
          </a:xfrm>
          <a:prstGeom prst="rect">
            <a:avLst/>
          </a:prstGeom>
          <a:noFill/>
          <a:ln w="9525">
            <a:noFill/>
          </a:ln>
        </p:spPr>
        <p:txBody>
          <a:bodyPr wrap="square">
            <a:spAutoFit/>
          </a:bodyPr>
          <a:p>
            <a:pPr indent="0"/>
            <a:r>
              <a:rPr lang="en-US" b="1">
                <a:latin typeface="Calibri" panose="020F0502020204030204" pitchFamily="34" charset="0"/>
                <a:ea typeface="SimSun" panose="02010600030101010101" pitchFamily="2" charset="-122"/>
                <a:cs typeface="Times New Roman" panose="02020603050405020304" pitchFamily="18" charset="0"/>
              </a:rPr>
              <a:t>Loaded the data from local to the mysql tables created for all tables.</a:t>
            </a:r>
            <a:endParaRPr lang="en-US"/>
          </a:p>
        </p:txBody>
      </p:sp>
      <p:pic>
        <p:nvPicPr>
          <p:cNvPr id="9" name="Picture 8"/>
          <p:cNvPicPr>
            <a:picLocks noChangeAspect="1"/>
          </p:cNvPicPr>
          <p:nvPr/>
        </p:nvPicPr>
        <p:blipFill>
          <a:blip r:embed="rId6"/>
          <a:stretch>
            <a:fillRect/>
          </a:stretch>
        </p:blipFill>
        <p:spPr>
          <a:xfrm>
            <a:off x="559435" y="5963285"/>
            <a:ext cx="10633710" cy="404495"/>
          </a:xfrm>
          <a:prstGeom prst="rect">
            <a:avLst/>
          </a:prstGeom>
        </p:spPr>
      </p:pic>
      <p:sp>
        <p:nvSpPr>
          <p:cNvPr id="10" name="Text Box 9"/>
          <p:cNvSpPr txBox="1"/>
          <p:nvPr/>
        </p:nvSpPr>
        <p:spPr>
          <a:xfrm>
            <a:off x="4024630" y="144780"/>
            <a:ext cx="2506980" cy="368300"/>
          </a:xfrm>
          <a:prstGeom prst="rect">
            <a:avLst/>
          </a:prstGeom>
          <a:noFill/>
        </p:spPr>
        <p:txBody>
          <a:bodyPr wrap="square" rtlCol="0">
            <a:spAutoFit/>
          </a:bodyPr>
          <a:p>
            <a:r>
              <a:rPr lang="en-US" b="1">
                <a:ln w="22225">
                  <a:solidFill>
                    <a:schemeClr val="accent2"/>
                  </a:solidFill>
                  <a:prstDash val="solid"/>
                </a:ln>
                <a:solidFill>
                  <a:schemeClr val="accent2">
                    <a:lumMod val="40000"/>
                    <a:lumOff val="60000"/>
                  </a:schemeClr>
                </a:solidFill>
                <a:effectLst/>
              </a:rPr>
              <a:t>HIVE ANALYSIS</a:t>
            </a:r>
            <a:endParaRPr lang="en-US" b="1">
              <a:ln w="22225">
                <a:solidFill>
                  <a:schemeClr val="accent2"/>
                </a:solidFill>
                <a:prstDash val="solid"/>
              </a:ln>
              <a:solidFill>
                <a:schemeClr val="accent2">
                  <a:lumMod val="40000"/>
                  <a:lumOff val="60000"/>
                </a:schemeClr>
              </a:solidFill>
              <a:effectLst/>
            </a:endParaRPr>
          </a:p>
        </p:txBody>
      </p:sp>
      <p:pic>
        <p:nvPicPr>
          <p:cNvPr id="13" name="Picture 12"/>
          <p:cNvPicPr>
            <a:picLocks noChangeAspect="1"/>
          </p:cNvPicPr>
          <p:nvPr/>
        </p:nvPicPr>
        <p:blipFill>
          <a:blip r:embed="rId7"/>
          <a:stretch>
            <a:fillRect/>
          </a:stretch>
        </p:blipFill>
        <p:spPr>
          <a:xfrm>
            <a:off x="344170" y="2739390"/>
            <a:ext cx="9753600" cy="6629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75590" y="1099185"/>
            <a:ext cx="11351895" cy="645160"/>
          </a:xfrm>
          <a:prstGeom prst="rect">
            <a:avLst/>
          </a:prstGeom>
          <a:noFill/>
        </p:spPr>
        <p:txBody>
          <a:bodyPr wrap="square" rtlCol="0">
            <a:spAutoFit/>
          </a:bodyPr>
          <a:p>
            <a:r>
              <a:rPr lang="en-IN" altLang="en-US" b="1"/>
              <a:t>Q.</a:t>
            </a:r>
            <a:r>
              <a:rPr lang="en-US" b="1"/>
              <a:t> Write a Hive query to identify the top three dates that experienced the largest percentage change in stock price (from open to close) for every stock. </a:t>
            </a:r>
            <a:endParaRPr lang="en-US" b="1"/>
          </a:p>
        </p:txBody>
      </p:sp>
      <p:pic>
        <p:nvPicPr>
          <p:cNvPr id="10" name="Content Placeholder 4"/>
          <p:cNvPicPr>
            <a:picLocks noChangeAspect="1"/>
          </p:cNvPicPr>
          <p:nvPr>
            <p:ph sz="half" idx="4294967295"/>
          </p:nvPr>
        </p:nvPicPr>
        <p:blipFill>
          <a:blip r:embed="rId1"/>
          <a:stretch>
            <a:fillRect/>
          </a:stretch>
        </p:blipFill>
        <p:spPr>
          <a:xfrm>
            <a:off x="552450" y="1744345"/>
            <a:ext cx="10886440" cy="1909445"/>
          </a:xfrm>
          <a:prstGeom prst="rect">
            <a:avLst/>
          </a:prstGeom>
        </p:spPr>
      </p:pic>
      <p:pic>
        <p:nvPicPr>
          <p:cNvPr id="12" name="Content Placeholder 8"/>
          <p:cNvPicPr>
            <a:picLocks noChangeAspect="1"/>
          </p:cNvPicPr>
          <p:nvPr>
            <p:ph sz="half" idx="4294967295"/>
          </p:nvPr>
        </p:nvPicPr>
        <p:blipFill>
          <a:blip r:embed="rId2"/>
          <a:stretch>
            <a:fillRect/>
          </a:stretch>
        </p:blipFill>
        <p:spPr>
          <a:xfrm>
            <a:off x="552450" y="3757295"/>
            <a:ext cx="4998720" cy="26879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2171</Words>
  <Application>WPS Presentation</Application>
  <PresentationFormat>Widescreen</PresentationFormat>
  <Paragraphs>81</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Helvetica</vt:lpstr>
      <vt:lpstr>Calibri</vt:lpstr>
      <vt:lpstr>Times New Roman</vt:lpstr>
      <vt:lpstr>Symbol</vt:lpstr>
      <vt:lpstr>Microsoft YaHei</vt:lpstr>
      <vt:lpstr>Arial Unicode MS</vt:lpstr>
      <vt:lpstr>Office Theme</vt:lpstr>
      <vt:lpstr>PowerPoint 演示文稿</vt:lpstr>
      <vt:lpstr>PowerPoint 演示文稿</vt:lpstr>
      <vt:lpstr>PowerPoint 演示文稿</vt:lpstr>
      <vt:lpstr>Tools and Technologies Used:</vt:lpstr>
      <vt:lpstr>Libraries/Packages/Features Used: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Highlights &amp; Standout Features: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SAMARTH JOSHI</cp:lastModifiedBy>
  <cp:revision>44</cp:revision>
  <dcterms:created xsi:type="dcterms:W3CDTF">2022-12-05T10:10:00Z</dcterms:created>
  <dcterms:modified xsi:type="dcterms:W3CDTF">2023-07-20T09:15:43Z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F8931837E46246C1BA2CB43048552D4D</vt:lpwstr>
  </property>
  <property fmtid="{D5CDD505-2E9C-101B-9397-08002B2CF9AE}" pid="3" name="KSOProductBuildVer">
    <vt:lpwstr>1033-11.2.0.11537</vt:lpwstr>
  </property>
</Properties>
</file>